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3" r:id="rId4"/>
    <p:sldMasterId id="2147483660" r:id="rId5"/>
    <p:sldMasterId id="2147483674" r:id="rId6"/>
  </p:sldMasterIdLst>
  <p:notesMasterIdLst>
    <p:notesMasterId r:id="rId16"/>
  </p:notesMasterIdLst>
  <p:sldIdLst>
    <p:sldId id="256" r:id="rId7"/>
    <p:sldId id="260" r:id="rId8"/>
    <p:sldId id="262" r:id="rId9"/>
    <p:sldId id="264" r:id="rId10"/>
    <p:sldId id="267" r:id="rId11"/>
    <p:sldId id="263" r:id="rId12"/>
    <p:sldId id="261" r:id="rId13"/>
    <p:sldId id="266" r:id="rId14"/>
    <p:sldId id="265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A832"/>
    <a:srgbClr val="F3A832"/>
    <a:srgbClr val="6894CA"/>
    <a:srgbClr val="FEE069"/>
    <a:srgbClr val="646569"/>
    <a:srgbClr val="002D73"/>
    <a:srgbClr val="414142"/>
    <a:srgbClr val="0074A1"/>
    <a:srgbClr val="458993"/>
    <a:srgbClr val="006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4" autoAdjust="0"/>
    <p:restoredTop sz="94627" autoAdjust="0"/>
  </p:normalViewPr>
  <p:slideViewPr>
    <p:cSldViewPr>
      <p:cViewPr varScale="1">
        <p:scale>
          <a:sx n="68" d="100"/>
          <a:sy n="68" d="100"/>
        </p:scale>
        <p:origin x="151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9" d="100"/>
          <a:sy n="99" d="100"/>
        </p:scale>
        <p:origin x="-3540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2C164A-7038-42D0-953C-2EB4816D4C81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DA9C80-B631-4EC4-8253-F63CFD015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5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628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62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486"/>
            <a:ext cx="7772400" cy="1468967"/>
          </a:xfrm>
        </p:spPr>
        <p:txBody>
          <a:bodyPr/>
          <a:lstStyle>
            <a:lvl1pPr algn="ctr">
              <a:lnSpc>
                <a:spcPts val="46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4985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3133"/>
          </a:xfrm>
        </p:spPr>
        <p:txBody>
          <a:bodyPr anchor="t"/>
          <a:lstStyle>
            <a:lvl1pPr algn="l">
              <a:lnSpc>
                <a:spcPts val="4200"/>
              </a:lnSpc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186"/>
            <a:ext cx="77724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220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4584"/>
            <a:ext cx="4041775" cy="641349"/>
          </a:xfrm>
        </p:spPr>
        <p:txBody>
          <a:bodyPr anchor="b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5934"/>
            <a:ext cx="4041775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5502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4872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01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685800"/>
            <a:ext cx="3008313" cy="749300"/>
          </a:xfrm>
        </p:spPr>
        <p:txBody>
          <a:bodyPr anchor="b"/>
          <a:lstStyle>
            <a:lvl1pPr algn="l">
              <a:lnSpc>
                <a:spcPts val="2200"/>
              </a:lnSpc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85800"/>
            <a:ext cx="5111750" cy="5486400"/>
          </a:xfrm>
        </p:spPr>
        <p:txBody>
          <a:bodyPr/>
          <a:lstStyle>
            <a:lvl1pPr>
              <a:lnSpc>
                <a:spcPts val="3400"/>
              </a:lnSpc>
              <a:spcBef>
                <a:spcPts val="0"/>
              </a:spcBef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710265"/>
            <a:ext cx="3008313" cy="44619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6954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8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815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953000"/>
            <a:ext cx="9144000" cy="1981200"/>
          </a:xfrm>
          <a:prstGeom prst="rect">
            <a:avLst/>
          </a:prstGeom>
          <a:solidFill>
            <a:srgbClr val="0074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953000"/>
            <a:ext cx="9144000" cy="101600"/>
          </a:xfrm>
          <a:prstGeom prst="rect">
            <a:avLst/>
          </a:prstGeom>
          <a:solidFill>
            <a:srgbClr val="FDA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Dept of Transportation 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90932" y="304802"/>
            <a:ext cx="3474720" cy="68770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8272150" y="6572001"/>
            <a:ext cx="685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BACAC6D-BD82-4571-9E34-C1EFF11A946D}" type="slidenum">
              <a:rPr lang="en-US" sz="1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‹#›</a:t>
            </a:fld>
            <a:endParaRPr 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74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2108200"/>
            <a:ext cx="5334000" cy="3657600"/>
          </a:xfrm>
          <a:prstGeom prst="rect">
            <a:avLst/>
          </a:prstGeom>
          <a:solidFill>
            <a:srgbClr val="0074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2053939"/>
            <a:ext cx="5334000" cy="108525"/>
          </a:xfrm>
          <a:prstGeom prst="rect">
            <a:avLst/>
          </a:prstGeom>
          <a:solidFill>
            <a:srgbClr val="FDA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305800" y="117475"/>
            <a:ext cx="685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52EC2-2C0B-4C03-9888-0B25156ED88D}" type="slidenum">
              <a:rPr lang="en-US" sz="1000" smtClean="0">
                <a:solidFill>
                  <a:srgbClr val="414142"/>
                </a:solidFill>
              </a:rPr>
              <a:pPr algn="r"/>
              <a:t>‹#›</a:t>
            </a:fld>
            <a:endParaRPr lang="en-US" sz="1200" dirty="0">
              <a:solidFill>
                <a:srgbClr val="414142"/>
              </a:solidFill>
            </a:endParaRPr>
          </a:p>
        </p:txBody>
      </p:sp>
      <p:pic>
        <p:nvPicPr>
          <p:cNvPr id="7" name="Picture 6" descr="Dept of Transportation 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996229" y="6329926"/>
            <a:ext cx="1884535" cy="37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24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599"/>
            <a:ext cx="8229600" cy="8085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00202"/>
            <a:ext cx="81534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83127"/>
            <a:ext cx="9144000" cy="399473"/>
          </a:xfrm>
          <a:prstGeom prst="rect">
            <a:avLst/>
          </a:prstGeom>
          <a:solidFill>
            <a:srgbClr val="0074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329550" y="172001"/>
            <a:ext cx="685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52EC2-2C0B-4C03-9888-0B25156ED88D}" type="slidenum">
              <a:rPr lang="en-US" sz="1000" smtClean="0"/>
              <a:pPr algn="r"/>
              <a:t>‹#›</a:t>
            </a:fld>
            <a:endParaRPr lang="en-US" sz="10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25400"/>
            <a:ext cx="9144000" cy="108525"/>
          </a:xfrm>
          <a:prstGeom prst="rect">
            <a:avLst/>
          </a:prstGeom>
          <a:solidFill>
            <a:srgbClr val="FDA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Dept of Transportation Logo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7030865" y="6319293"/>
            <a:ext cx="1884535" cy="37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37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7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9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rgbClr val="41414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03225" indent="-403225" algn="l" defTabSz="914400" rtl="0" eaLnBrk="1" latinLnBrk="0" hangingPunct="1">
        <a:lnSpc>
          <a:spcPts val="3400"/>
        </a:lnSpc>
        <a:spcBef>
          <a:spcPts val="0"/>
        </a:spcBef>
        <a:buClr>
          <a:srgbClr val="0074A1"/>
        </a:buClr>
        <a:buSzPct val="80000"/>
        <a:buFont typeface="Wingdings" pitchFamily="2" charset="2"/>
        <a:buChar char="Ü"/>
        <a:defRPr sz="3200" kern="1200">
          <a:solidFill>
            <a:srgbClr val="64656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55663" indent="-392113" algn="l" defTabSz="914400" rtl="0" eaLnBrk="1" latinLnBrk="0" hangingPunct="1">
        <a:lnSpc>
          <a:spcPts val="3000"/>
        </a:lnSpc>
        <a:spcBef>
          <a:spcPts val="600"/>
        </a:spcBef>
        <a:buClr>
          <a:srgbClr val="0074A1"/>
        </a:buClr>
        <a:buSzPct val="90000"/>
        <a:buFont typeface="Wingdings" pitchFamily="2" charset="2"/>
        <a:buChar char="q"/>
        <a:defRPr sz="2800" kern="1200">
          <a:solidFill>
            <a:srgbClr val="64656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00150" indent="-344488" algn="l" defTabSz="914400" rtl="0" eaLnBrk="1" latinLnBrk="0" hangingPunct="1">
        <a:lnSpc>
          <a:spcPts val="2600"/>
        </a:lnSpc>
        <a:spcBef>
          <a:spcPts val="600"/>
        </a:spcBef>
        <a:buClr>
          <a:srgbClr val="646569"/>
        </a:buClr>
        <a:buSzPct val="90000"/>
        <a:buFont typeface="Wingdings" pitchFamily="2" charset="2"/>
        <a:buChar char=""/>
        <a:defRPr sz="2400" kern="1200">
          <a:solidFill>
            <a:srgbClr val="64656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484313" indent="-284163" algn="l" defTabSz="914400" rtl="0" eaLnBrk="1" latinLnBrk="0" hangingPunct="1">
        <a:lnSpc>
          <a:spcPts val="2200"/>
        </a:lnSpc>
        <a:spcBef>
          <a:spcPts val="600"/>
        </a:spcBef>
        <a:buFont typeface="Wingdings" pitchFamily="2" charset="2"/>
        <a:buChar char="Ø"/>
        <a:defRPr sz="2000" kern="1200">
          <a:solidFill>
            <a:srgbClr val="64656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709738" indent="-225425" algn="l" defTabSz="914400" rtl="0" eaLnBrk="1" latinLnBrk="0" hangingPunct="1">
        <a:lnSpc>
          <a:spcPts val="2200"/>
        </a:lnSpc>
        <a:spcBef>
          <a:spcPts val="600"/>
        </a:spcBef>
        <a:buFont typeface="Arial" pitchFamily="34" charset="0"/>
        <a:buChar char="•"/>
        <a:defRPr sz="2000" kern="1200">
          <a:solidFill>
            <a:srgbClr val="64656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Thomas.Heim@dot.ny.gov" TargetMode="External"/><Relationship Id="rId2" Type="http://schemas.openxmlformats.org/officeDocument/2006/relationships/hyperlink" Target="mailto:Michael.Heim@dot.ny.gov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3EB6EB-1C03-4D1C-A0DC-FC32887AD203}"/>
              </a:ext>
            </a:extLst>
          </p:cNvPr>
          <p:cNvSpPr txBox="1"/>
          <p:nvPr/>
        </p:nvSpPr>
        <p:spPr>
          <a:xfrm>
            <a:off x="2552248" y="2514600"/>
            <a:ext cx="4039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NYSDOT 2021 DPS data collection update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1AAF59-34FD-4FBC-8BD6-2FE5984F8C57}"/>
              </a:ext>
            </a:extLst>
          </p:cNvPr>
          <p:cNvSpPr txBox="1"/>
          <p:nvPr/>
        </p:nvSpPr>
        <p:spPr>
          <a:xfrm>
            <a:off x="228600" y="5257800"/>
            <a:ext cx="26102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Brendan Rock, P.E.</a:t>
            </a:r>
          </a:p>
          <a:p>
            <a:r>
              <a:rPr lang="en-US" dirty="0">
                <a:solidFill>
                  <a:schemeClr val="bg1"/>
                </a:solidFill>
              </a:rPr>
              <a:t>NYSDOT Materials Bureau</a:t>
            </a:r>
          </a:p>
          <a:p>
            <a:r>
              <a:rPr lang="en-US" dirty="0">
                <a:solidFill>
                  <a:schemeClr val="bg1"/>
                </a:solidFill>
              </a:rPr>
              <a:t>TPF-5 (443) Meeting</a:t>
            </a:r>
          </a:p>
          <a:p>
            <a:r>
              <a:rPr lang="en-US" dirty="0">
                <a:solidFill>
                  <a:schemeClr val="bg1"/>
                </a:solidFill>
              </a:rPr>
              <a:t>November 10,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6339F6-8C03-4BFB-83C5-07822BA94965}"/>
              </a:ext>
            </a:extLst>
          </p:cNvPr>
          <p:cNvSpPr txBox="1"/>
          <p:nvPr/>
        </p:nvSpPr>
        <p:spPr>
          <a:xfrm>
            <a:off x="647700" y="1676400"/>
            <a:ext cx="7848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DPS was included on 3 jobs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Called for data collection over the entire mat, reported in 100ft segments.</a:t>
            </a:r>
          </a:p>
          <a:p>
            <a:endParaRPr lang="en-US" dirty="0"/>
          </a:p>
          <a:p>
            <a:r>
              <a:rPr lang="en-US" dirty="0"/>
              <a:t>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DPS was included on ~11 jobs</a:t>
            </a:r>
          </a:p>
          <a:p>
            <a:endParaRPr lang="en-US" dirty="0"/>
          </a:p>
          <a:p>
            <a:r>
              <a:rPr lang="en-US" dirty="0"/>
              <a:t>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Look to continue increasing the frequency of use and include special specification on D contracts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year we called for 1 mile or 50% of paved area whichever was greater.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Added a required summary sheet indicating core density, nuclear gauge readings, and DPS measurement at core locations.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Reducing required number of pucks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E2A199-7FA8-4A13-8EE6-8BEFF5D82EF9}"/>
              </a:ext>
            </a:extLst>
          </p:cNvPr>
          <p:cNvSpPr txBox="1"/>
          <p:nvPr/>
        </p:nvSpPr>
        <p:spPr>
          <a:xfrm>
            <a:off x="381000" y="838200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2020 - 2022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498156C-7720-415B-9598-E7C890C3C270}"/>
              </a:ext>
            </a:extLst>
          </p:cNvPr>
          <p:cNvSpPr txBox="1"/>
          <p:nvPr/>
        </p:nvSpPr>
        <p:spPr>
          <a:xfrm>
            <a:off x="381000" y="838200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Continued work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0D7260-F392-4B61-857C-1B323BBDBAF9}"/>
              </a:ext>
            </a:extLst>
          </p:cNvPr>
          <p:cNvSpPr txBox="1"/>
          <p:nvPr/>
        </p:nvSpPr>
        <p:spPr>
          <a:xfrm>
            <a:off x="647700" y="1676400"/>
            <a:ext cx="7848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Developing data expectations from a QA point of 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Further develop the summary reports and scale back the amount of data collected to reflect acceptance style testing rather than a QC testing.</a:t>
            </a:r>
          </a:p>
          <a:p>
            <a:endParaRPr lang="en-US" dirty="0"/>
          </a:p>
          <a:p>
            <a:r>
              <a:rPr lang="en-US" dirty="0"/>
              <a:t>Active promotion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NYSDOT regions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Contractors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Consultants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Producers</a:t>
            </a:r>
          </a:p>
          <a:p>
            <a:endParaRPr lang="en-US" dirty="0"/>
          </a:p>
          <a:p>
            <a:r>
              <a:rPr lang="en-US" dirty="0"/>
              <a:t>Evaluating Trends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Databasing all our data to evaluate trends in the comparisons between the DPS, cores, and nuclear density measurements </a:t>
            </a:r>
          </a:p>
        </p:txBody>
      </p:sp>
    </p:spTree>
    <p:extLst>
      <p:ext uri="{BB962C8B-B14F-4D97-AF65-F5344CB8AC3E}">
        <p14:creationId xmlns:p14="http://schemas.microsoft.com/office/powerpoint/2010/main" val="89200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BCB57B2-891D-406E-BC41-B2B4B4A4B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429000"/>
            <a:ext cx="4584589" cy="28531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F5897E-46B0-42F8-92C9-4C58036CF4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9" y="575825"/>
            <a:ext cx="4584589" cy="2853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C7506FA-BDE6-4266-8524-359240BC61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590" y="3428999"/>
            <a:ext cx="4584589" cy="28531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4BDACC-8A65-4401-8225-CC443DF368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2591" y="575825"/>
            <a:ext cx="4584589" cy="285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965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A7985AD-561D-4333-A0DD-B9E8E2375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6436"/>
            <a:ext cx="4578493" cy="28409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2CD1624-B1FA-4E77-B034-A62BD67749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9" y="3407418"/>
            <a:ext cx="4578493" cy="284098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0BFE531-1196-4BF4-85A9-6C227C89C6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3261" y="566436"/>
            <a:ext cx="4578493" cy="28409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1BA940B-A0CD-44E3-8E75-D51E7068D9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3260" y="3397801"/>
            <a:ext cx="4578493" cy="284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520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E8CC64-4D13-4C04-8C1B-11A2B1DD7B40}"/>
              </a:ext>
            </a:extLst>
          </p:cNvPr>
          <p:cNvSpPr txBox="1"/>
          <p:nvPr/>
        </p:nvSpPr>
        <p:spPr>
          <a:xfrm>
            <a:off x="381000" y="8382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Developments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B94E76-4B3F-44BD-B5C0-B301B9E6C0C2}"/>
              </a:ext>
            </a:extLst>
          </p:cNvPr>
          <p:cNvSpPr txBox="1"/>
          <p:nvPr/>
        </p:nvSpPr>
        <p:spPr>
          <a:xfrm>
            <a:off x="647699" y="1687591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New resource investments in NYSDOT’s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Reorganized some of Material Bureau to allow for a work group to dedicate more substantial time to DPS and other GPR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Statistical modeling of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are in the early stages of developing our statistical model for the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100ft segment density histograms.</a:t>
            </a:r>
          </a:p>
        </p:txBody>
      </p:sp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19FEBF58-C62E-401B-BFCA-0F2541DEF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" y="4038600"/>
            <a:ext cx="9144000" cy="226590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A00CA35-4C8B-413D-92F9-2C8FBDC3CB3D}"/>
              </a:ext>
            </a:extLst>
          </p:cNvPr>
          <p:cNvCxnSpPr>
            <a:cxnSpLocks/>
          </p:cNvCxnSpPr>
          <p:nvPr/>
        </p:nvCxnSpPr>
        <p:spPr>
          <a:xfrm>
            <a:off x="93133" y="5257800"/>
            <a:ext cx="9050867" cy="0"/>
          </a:xfrm>
          <a:prstGeom prst="line">
            <a:avLst/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DAD319D-9639-47AA-A68C-F5A837B0A1BE}"/>
              </a:ext>
            </a:extLst>
          </p:cNvPr>
          <p:cNvCxnSpPr>
            <a:cxnSpLocks/>
          </p:cNvCxnSpPr>
          <p:nvPr/>
        </p:nvCxnSpPr>
        <p:spPr>
          <a:xfrm>
            <a:off x="76200" y="5715000"/>
            <a:ext cx="9050867" cy="0"/>
          </a:xfrm>
          <a:prstGeom prst="line">
            <a:avLst/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14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5B36BB-C826-497D-87E8-CBC231999301}"/>
              </a:ext>
            </a:extLst>
          </p:cNvPr>
          <p:cNvSpPr txBox="1"/>
          <p:nvPr/>
        </p:nvSpPr>
        <p:spPr>
          <a:xfrm>
            <a:off x="381000" y="83820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Challenges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086720-B218-4612-A1C1-4C216F583F2A}"/>
              </a:ext>
            </a:extLst>
          </p:cNvPr>
          <p:cNvSpPr txBox="1"/>
          <p:nvPr/>
        </p:nvSpPr>
        <p:spPr>
          <a:xfrm>
            <a:off x="647700" y="1676400"/>
            <a:ext cx="7848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Limited resources for data collection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With the increase in number of jobs this year we are starting to reach the limit of our consultant’s capacity.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 consultant with 2 meters.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Data turnaround time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Developing more specific summary pages puts more processing time on the consultant which will delay receiving the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Developing specification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Investigation of unexpected field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10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328799-29C0-48DF-B23D-3191C26C4C9B}"/>
              </a:ext>
            </a:extLst>
          </p:cNvPr>
          <p:cNvSpPr txBox="1"/>
          <p:nvPr/>
        </p:nvSpPr>
        <p:spPr>
          <a:xfrm>
            <a:off x="381000" y="838200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Contacts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C0C1E9-0FE4-41C2-9EAA-DACFC459997E}"/>
              </a:ext>
            </a:extLst>
          </p:cNvPr>
          <p:cNvSpPr txBox="1"/>
          <p:nvPr/>
        </p:nvSpPr>
        <p:spPr>
          <a:xfrm>
            <a:off x="2252609" y="1676400"/>
            <a:ext cx="4638782" cy="2062103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Brendan Rock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New York State DOT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Brendan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.Rock@dot.ny.gov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(518) 457-7834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9AA707-E3C0-4FBE-AAF7-A0A1877E4EE0}"/>
              </a:ext>
            </a:extLst>
          </p:cNvPr>
          <p:cNvSpPr txBox="1"/>
          <p:nvPr/>
        </p:nvSpPr>
        <p:spPr>
          <a:xfrm>
            <a:off x="2252609" y="3759218"/>
            <a:ext cx="4638782" cy="2062103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</a:defRPr>
            </a:lvl1pPr>
          </a:lstStyle>
          <a:p>
            <a:r>
              <a:rPr lang="en-US" dirty="0"/>
              <a:t>Tom Kane</a:t>
            </a:r>
          </a:p>
          <a:p>
            <a:r>
              <a:rPr lang="en-US" dirty="0"/>
              <a:t>New York State DOT</a:t>
            </a:r>
          </a:p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Thomas.Kane@dot.ny.gov</a:t>
            </a:r>
            <a:endParaRPr lang="en-US" dirty="0"/>
          </a:p>
          <a:p>
            <a:r>
              <a:rPr lang="en-US" dirty="0"/>
              <a:t>(518) 457-4287</a:t>
            </a:r>
          </a:p>
        </p:txBody>
      </p:sp>
    </p:spTree>
    <p:extLst>
      <p:ext uri="{BB962C8B-B14F-4D97-AF65-F5344CB8AC3E}">
        <p14:creationId xmlns:p14="http://schemas.microsoft.com/office/powerpoint/2010/main" val="561247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B929481-D1F0-4086-96C7-3A9F05835D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429000"/>
            <a:ext cx="4578493" cy="28409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866841-A591-442C-A886-EF2A82DF7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069" y="588018"/>
            <a:ext cx="4578493" cy="28409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48DD9E1-A2B5-4BB9-8B5B-0B306375B2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493" y="3429000"/>
            <a:ext cx="4578493" cy="284098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52B3F72-EFEC-4840-94B3-6E16B8DF0C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493" y="588018"/>
            <a:ext cx="4578493" cy="284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76720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Master">
  <a:themeElements>
    <a:clrScheme name="branding colors extended">
      <a:dk1>
        <a:srgbClr val="414142"/>
      </a:dk1>
      <a:lt1>
        <a:sysClr val="window" lastClr="FFFFFF"/>
      </a:lt1>
      <a:dk2>
        <a:srgbClr val="0074A1"/>
      </a:dk2>
      <a:lt2>
        <a:srgbClr val="F3A832"/>
      </a:lt2>
      <a:accent1>
        <a:srgbClr val="7AAAD0"/>
      </a:accent1>
      <a:accent2>
        <a:srgbClr val="FCD036"/>
      </a:accent2>
      <a:accent3>
        <a:srgbClr val="6894CA"/>
      </a:accent3>
      <a:accent4>
        <a:srgbClr val="DAD9D7"/>
      </a:accent4>
      <a:accent5>
        <a:srgbClr val="939598"/>
      </a:accent5>
      <a:accent6>
        <a:srgbClr val="2377B9"/>
      </a:accent6>
      <a:hlink>
        <a:srgbClr val="FEE069"/>
      </a:hlink>
      <a:folHlink>
        <a:srgbClr val="32ABE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Master">
  <a:themeElements>
    <a:clrScheme name="branding colors extended">
      <a:dk1>
        <a:srgbClr val="414142"/>
      </a:dk1>
      <a:lt1>
        <a:sysClr val="window" lastClr="FFFFFF"/>
      </a:lt1>
      <a:dk2>
        <a:srgbClr val="0074A1"/>
      </a:dk2>
      <a:lt2>
        <a:srgbClr val="F3A832"/>
      </a:lt2>
      <a:accent1>
        <a:srgbClr val="7AAAD0"/>
      </a:accent1>
      <a:accent2>
        <a:srgbClr val="FCD036"/>
      </a:accent2>
      <a:accent3>
        <a:srgbClr val="6894CA"/>
      </a:accent3>
      <a:accent4>
        <a:srgbClr val="DAD9D7"/>
      </a:accent4>
      <a:accent5>
        <a:srgbClr val="939598"/>
      </a:accent5>
      <a:accent6>
        <a:srgbClr val="2377B9"/>
      </a:accent6>
      <a:hlink>
        <a:srgbClr val="FEE069"/>
      </a:hlink>
      <a:folHlink>
        <a:srgbClr val="32ABE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branding colors extended">
      <a:dk1>
        <a:srgbClr val="414142"/>
      </a:dk1>
      <a:lt1>
        <a:sysClr val="window" lastClr="FFFFFF"/>
      </a:lt1>
      <a:dk2>
        <a:srgbClr val="0074A1"/>
      </a:dk2>
      <a:lt2>
        <a:srgbClr val="F3A832"/>
      </a:lt2>
      <a:accent1>
        <a:srgbClr val="7AAAD0"/>
      </a:accent1>
      <a:accent2>
        <a:srgbClr val="FCD036"/>
      </a:accent2>
      <a:accent3>
        <a:srgbClr val="6894CA"/>
      </a:accent3>
      <a:accent4>
        <a:srgbClr val="DAD9D7"/>
      </a:accent4>
      <a:accent5>
        <a:srgbClr val="939598"/>
      </a:accent5>
      <a:accent6>
        <a:srgbClr val="2377B9"/>
      </a:accent6>
      <a:hlink>
        <a:srgbClr val="FEE069"/>
      </a:hlink>
      <a:folHlink>
        <a:srgbClr val="32ABE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DE4E1FF2852C4AB94E009ECD2CE37F" ma:contentTypeVersion="0" ma:contentTypeDescription="Create a new document." ma:contentTypeScope="" ma:versionID="4af84c6e1c35c0f4028136cbe42903f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15787acf22db4e4c0ac8b858fca640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4861CA-5DD2-44F8-8780-9628548221F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25B1908-0E8B-45C1-98D2-A5FABE0046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EE09270-68C1-4C64-B21D-2AA5BF5E37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7354</TotalTime>
  <Words>333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Wingdings</vt:lpstr>
      <vt:lpstr>Cover Master</vt:lpstr>
      <vt:lpstr>Section Master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York State - Office of General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Warner, Jennifer</dc:creator>
  <cp:lastModifiedBy>Maupin, Mercedes (DOT)</cp:lastModifiedBy>
  <cp:revision>144</cp:revision>
  <dcterms:created xsi:type="dcterms:W3CDTF">2014-12-09T18:34:34Z</dcterms:created>
  <dcterms:modified xsi:type="dcterms:W3CDTF">2021-11-30T21:20:15Z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0x01010007DE4E1FF2852C4AB94E009ECD2CE37F</vt:lpwstr>
  </property>
  <property fmtid="{D5CDD505-2E9C-101B-9397-08002B2CF9AE}" pid="3" name="_AdHocReviewCycleID">
    <vt:i4>1692763581</vt:i4>
  </property>
  <property fmtid="{D5CDD505-2E9C-101B-9397-08002B2CF9AE}" pid="4" name="_NewReviewCycle">
    <vt:lpwstr/>
  </property>
  <property fmtid="{D5CDD505-2E9C-101B-9397-08002B2CF9AE}" pid="5" name="_EmailSubject">
    <vt:lpwstr>PowerPoint template</vt:lpwstr>
  </property>
  <property fmtid="{D5CDD505-2E9C-101B-9397-08002B2CF9AE}" pid="6" name="_AuthorEmail">
    <vt:lpwstr>Nancy.Robitaille@dot.ny.gov</vt:lpwstr>
  </property>
  <property fmtid="{D5CDD505-2E9C-101B-9397-08002B2CF9AE}" pid="7" name="_AuthorEmailDisplayName">
    <vt:lpwstr>Robitaille, Nancy (DOT)</vt:lpwstr>
  </property>
</Properties>
</file>